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Hind" panose="02000000000000000000" pitchFamily="2" charset="0"/>
      <p:regular r:id="rId22"/>
      <p:bold r:id="rId23"/>
    </p:embeddedFont>
    <p:embeddedFont>
      <p:font typeface="Hind Medium" panose="0200000000000000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JnjAVis+qCyZpliuhmSInPGvn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520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9cd30fa9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09cd30fa9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labsocialtheatre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225" y="2261715"/>
            <a:ext cx="3315959" cy="239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301431" y="1682016"/>
            <a:ext cx="4647555" cy="1067637"/>
            <a:chOff x="301431" y="3527446"/>
            <a:chExt cx="4647555" cy="1067637"/>
          </a:xfrm>
        </p:grpSpPr>
        <p:pic>
          <p:nvPicPr>
            <p:cNvPr id="56" name="Google Shape;5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393" y="3527446"/>
              <a:ext cx="4524233" cy="768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5">
              <a:alphaModFix/>
            </a:blip>
            <a:srcRect b="68009"/>
            <a:stretch/>
          </p:blipFill>
          <p:spPr>
            <a:xfrm>
              <a:off x="301431" y="4280500"/>
              <a:ext cx="4647555" cy="3145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8445" y="400683"/>
            <a:ext cx="3405517" cy="181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 r="67892"/>
          <a:stretch/>
        </p:blipFill>
        <p:spPr>
          <a:xfrm>
            <a:off x="4002943" y="535801"/>
            <a:ext cx="835102" cy="3546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/>
          <p:nvPr/>
        </p:nvSpPr>
        <p:spPr>
          <a:xfrm>
            <a:off x="426868" y="3628765"/>
            <a:ext cx="4451758" cy="103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25" tIns="33400" rIns="64225" bIns="33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8627"/>
              </a:buClr>
              <a:buSzPts val="2900"/>
              <a:buFont typeface="Times New Roman"/>
              <a:buNone/>
            </a:pPr>
            <a:r>
              <a:rPr lang="it-IT" sz="2900" b="1" i="0" u="none" strike="noStrike" cap="none">
                <a:solidFill>
                  <a:srgbClr val="E98627"/>
                </a:solidFill>
                <a:latin typeface="Hind Medium"/>
                <a:ea typeface="Hind Medium"/>
                <a:cs typeface="Hind Medium"/>
                <a:sym typeface="Hind Medium"/>
              </a:rPr>
              <a:t>INCONTRO ONLINE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1600"/>
              <a:buFont typeface="Times New Roman"/>
              <a:buNone/>
            </a:pPr>
            <a:r>
              <a:rPr lang="it-IT" sz="16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martedì 4 aprile 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endParaRPr sz="6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1200"/>
              <a:buFont typeface="Times New Roman"/>
              <a:buNone/>
            </a:pPr>
            <a:r>
              <a:rPr lang="it-IT" sz="1200" b="0" i="1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Zoom meeting</a:t>
            </a:r>
            <a:endParaRPr sz="1200" b="0" i="1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>
            <a:off x="448412" y="228910"/>
            <a:ext cx="3595096" cy="698072"/>
            <a:chOff x="448412" y="474574"/>
            <a:chExt cx="3595096" cy="698072"/>
          </a:xfrm>
        </p:grpSpPr>
        <p:sp>
          <p:nvSpPr>
            <p:cNvPr id="62" name="Google Shape;62;p1"/>
            <p:cNvSpPr txBox="1"/>
            <p:nvPr/>
          </p:nvSpPr>
          <p:spPr>
            <a:xfrm>
              <a:off x="1033608" y="649448"/>
              <a:ext cx="3009900" cy="523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rgbClr val="7F7F7F"/>
                  </a:solidFill>
                  <a:latin typeface="Hind"/>
                  <a:ea typeface="Hind"/>
                  <a:cs typeface="Hind"/>
                  <a:sym typeface="Hind"/>
                </a:rPr>
                <a:t>Comune di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rPr>
                <a:t>NOVI DI MODENA</a:t>
              </a:r>
              <a:endParaRPr/>
            </a:p>
          </p:txBody>
        </p:sp>
        <p:pic>
          <p:nvPicPr>
            <p:cNvPr id="63" name="Google Shape;63;p1" descr="C:\Users\eubios\Documents\BACKUP_Condivisi\Progetti_in_corso_TIZ\2019_Novi di MO PART Bilancio part\03_Comunicazione\Novi_di_Modena-Stemma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8412" y="474574"/>
              <a:ext cx="509016" cy="637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8960" y="1673638"/>
            <a:ext cx="3085241" cy="233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5820388" y="3881396"/>
            <a:ext cx="10567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foyer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piano terra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 rot="-2385481">
            <a:off x="6292931" y="3539122"/>
            <a:ext cx="454619" cy="3090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929" y="1400679"/>
            <a:ext cx="5083190" cy="285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413745" y="4254349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vista assonometrica dell’interno del foyer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500284" y="801684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1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6">
            <a:alphaModFix/>
          </a:blip>
          <a:srcRect l="817" t="1992" r="551" b="1209"/>
          <a:stretch/>
        </p:blipFill>
        <p:spPr>
          <a:xfrm>
            <a:off x="54592" y="1608719"/>
            <a:ext cx="8986162" cy="286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2784144" y="998495"/>
            <a:ext cx="2709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8627"/>
              </a:buClr>
              <a:buSzPts val="3200"/>
              <a:buFont typeface="Times New Roman"/>
              <a:buNone/>
            </a:pPr>
            <a:r>
              <a:rPr lang="it-IT" sz="3200" b="1" i="0" u="none" strike="noStrike" cap="none">
                <a:solidFill>
                  <a:srgbClr val="E98627"/>
                </a:solidFill>
                <a:latin typeface="Hind Medium"/>
                <a:ea typeface="Hind Medium"/>
                <a:cs typeface="Hind Medium"/>
                <a:sym typeface="Hind Medium"/>
              </a:rPr>
              <a:t>ROADMAP</a:t>
            </a:r>
            <a:endParaRPr sz="3200" b="1" i="0" u="none" strike="noStrike" cap="none">
              <a:solidFill>
                <a:srgbClr val="E98627"/>
              </a:solidFill>
              <a:latin typeface="Hind Medium"/>
              <a:ea typeface="Hind Medium"/>
              <a:cs typeface="Hind Medium"/>
              <a:sym typeface="Hind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2"/>
          <p:cNvGrpSpPr/>
          <p:nvPr/>
        </p:nvGrpSpPr>
        <p:grpSpPr>
          <a:xfrm>
            <a:off x="152400" y="651841"/>
            <a:ext cx="8839204" cy="4665615"/>
            <a:chOff x="152400" y="152400"/>
            <a:chExt cx="8839204" cy="4665615"/>
          </a:xfrm>
        </p:grpSpPr>
        <p:pic>
          <p:nvPicPr>
            <p:cNvPr id="189" name="Google Shape;18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8839204" cy="4665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2"/>
            <p:cNvSpPr/>
            <p:nvPr/>
          </p:nvSpPr>
          <p:spPr>
            <a:xfrm>
              <a:off x="8138160" y="3157728"/>
              <a:ext cx="713232" cy="4450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12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6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/>
          <p:nvPr/>
        </p:nvSpPr>
        <p:spPr>
          <a:xfrm>
            <a:off x="2272352" y="1678675"/>
            <a:ext cx="1241947" cy="361665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2528578" y="2421086"/>
            <a:ext cx="7216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 aprile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3624669" y="2413151"/>
            <a:ext cx="11817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entro 5 maggio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3476274" y="1729893"/>
            <a:ext cx="4780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0" u="none" strike="noStrike" cap="none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oggi</a:t>
            </a:r>
            <a:endParaRPr sz="1000" b="1" i="0" u="none" strike="noStrike" cap="none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t="2720" b="5857"/>
          <a:stretch/>
        </p:blipFill>
        <p:spPr>
          <a:xfrm>
            <a:off x="152400" y="726905"/>
            <a:ext cx="8839204" cy="42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6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/>
          <p:nvPr/>
        </p:nvSpPr>
        <p:spPr>
          <a:xfrm>
            <a:off x="448412" y="1005319"/>
            <a:ext cx="8334894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8627"/>
              </a:buClr>
              <a:buSzPts val="2800"/>
              <a:buFont typeface="Times New Roman"/>
              <a:buNone/>
            </a:pPr>
            <a:r>
              <a:rPr lang="it-IT" sz="2800" b="1" i="0" u="none" strike="noStrike" cap="none">
                <a:solidFill>
                  <a:srgbClr val="E98627"/>
                </a:solidFill>
                <a:latin typeface="Hind Medium"/>
                <a:ea typeface="Hind Medium"/>
                <a:cs typeface="Hind Medium"/>
                <a:sym typeface="Hind Medium"/>
              </a:rPr>
              <a:t>CONFRONTO E INTERVENTI DEI PARTECIPANTI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20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domande?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E98627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E98627"/>
              </a:solidFill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E98627"/>
              </a:solidFill>
              <a:latin typeface="Hind Medium"/>
              <a:ea typeface="Hind Medium"/>
              <a:cs typeface="Hind Medium"/>
              <a:sym typeface="Hind Medium"/>
            </a:endParaRPr>
          </a:p>
        </p:txBody>
      </p:sp>
      <p:pic>
        <p:nvPicPr>
          <p:cNvPr id="214" name="Google Shape;214;p14"/>
          <p:cNvPicPr preferRelativeResize="0"/>
          <p:nvPr/>
        </p:nvPicPr>
        <p:blipFill rotWithShape="1">
          <a:blip r:embed="rId6">
            <a:alphaModFix/>
          </a:blip>
          <a:srcRect l="19264" t="53648" r="35752" b="36137"/>
          <a:stretch/>
        </p:blipFill>
        <p:spPr>
          <a:xfrm>
            <a:off x="3425588" y="3095093"/>
            <a:ext cx="5424014" cy="69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412" y="1985747"/>
            <a:ext cx="2977176" cy="29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/>
          <p:nvPr/>
        </p:nvSpPr>
        <p:spPr>
          <a:xfrm>
            <a:off x="3387274" y="2643049"/>
            <a:ext cx="29290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20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chi altro coinvolgere?</a:t>
            </a:r>
            <a:endParaRPr sz="20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7547446" y="730154"/>
            <a:ext cx="12987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ore 19:00-19.30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09cd30fa9f_7_0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09cd30fa9f_7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09cd30fa9f_7_0"/>
          <p:cNvPicPr preferRelativeResize="0"/>
          <p:nvPr/>
        </p:nvPicPr>
        <p:blipFill rotWithShape="1">
          <a:blip r:embed="rId5">
            <a:alphaModFix/>
          </a:blip>
          <a:srcRect b="37558"/>
          <a:stretch/>
        </p:blipFill>
        <p:spPr>
          <a:xfrm>
            <a:off x="2728170" y="424940"/>
            <a:ext cx="2846965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09cd30fa9f_7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" y="896202"/>
            <a:ext cx="6248358" cy="409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09cd30fa9f_7_0"/>
          <p:cNvSpPr/>
          <p:nvPr/>
        </p:nvSpPr>
        <p:spPr>
          <a:xfrm>
            <a:off x="5767375" y="1747700"/>
            <a:ext cx="2928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15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pagina web dedicata</a:t>
            </a: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15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interna al sito istituzionale</a:t>
            </a: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15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del Comune</a:t>
            </a: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g209cd30fa9f_7_0"/>
          <p:cNvSpPr/>
          <p:nvPr/>
        </p:nvSpPr>
        <p:spPr>
          <a:xfrm>
            <a:off x="5976925" y="3038475"/>
            <a:ext cx="3090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15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mail dedicata:</a:t>
            </a: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r>
              <a:rPr lang="it-IT" sz="15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labsocialtheatre@gmail.com</a:t>
            </a: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2000"/>
              <a:buFont typeface="Times New Roman"/>
              <a:buNone/>
            </a:pPr>
            <a:endParaRPr sz="15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g209cd30fa9f_7_0"/>
          <p:cNvSpPr/>
          <p:nvPr/>
        </p:nvSpPr>
        <p:spPr>
          <a:xfrm rot="-8680401">
            <a:off x="5407772" y="1793267"/>
            <a:ext cx="454485" cy="3090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62706" y="1188152"/>
            <a:ext cx="8520600" cy="311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sz="2000" b="1">
                <a:solidFill>
                  <a:srgbClr val="E98627"/>
                </a:solidFill>
                <a:latin typeface="Hind"/>
                <a:ea typeface="Hind"/>
                <a:cs typeface="Hind"/>
                <a:sym typeface="Hind"/>
              </a:rPr>
              <a:t>SCALETTA</a:t>
            </a:r>
            <a:r>
              <a:rPr lang="it-IT" sz="1400"/>
              <a:t/>
            </a:r>
            <a:br>
              <a:rPr lang="it-IT" sz="1400"/>
            </a:br>
            <a:r>
              <a:rPr lang="it-IT" sz="1400">
                <a:solidFill>
                  <a:srgbClr val="5A2F2D"/>
                </a:solidFill>
              </a:rPr>
              <a:t/>
            </a:r>
            <a:br>
              <a:rPr lang="it-IT" sz="1400">
                <a:solidFill>
                  <a:srgbClr val="5A2F2D"/>
                </a:solidFill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18:30 Accoglienza e introduzione</a:t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18:40 Giro di presentazioni</a:t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18:50 Presentazione del programma</a:t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19:00 Confronto e interventi dei/delle partecipanti</a:t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19:15 Proposte altri attori da coinvolgere</a:t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it-IT" sz="1400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19:30 Conclusioni e chiusura</a:t>
            </a:r>
            <a:endParaRPr sz="1400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9" name="Google Shape;69;p2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r="67892"/>
          <a:stretch/>
        </p:blipFill>
        <p:spPr>
          <a:xfrm>
            <a:off x="3907408" y="460736"/>
            <a:ext cx="835102" cy="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r="67892"/>
          <a:stretch/>
        </p:blipFill>
        <p:spPr>
          <a:xfrm>
            <a:off x="3907408" y="460736"/>
            <a:ext cx="835102" cy="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0353" y="979211"/>
            <a:ext cx="5693927" cy="9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/>
          <p:nvPr/>
        </p:nvSpPr>
        <p:spPr>
          <a:xfrm>
            <a:off x="441588" y="4253465"/>
            <a:ext cx="833489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attuazione del Contratto di Rigenerazione Urbana (CRU) sottoscritto tra </a:t>
            </a: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Regione e Comune di Novi di Modena (Accordo di programma ex art. 59 L.R. 24/2017) 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2081" y="1946434"/>
            <a:ext cx="4647555" cy="98333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 rot="5400000">
            <a:off x="3805049" y="3066249"/>
            <a:ext cx="1112292" cy="9621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6237346" y="3218510"/>
            <a:ext cx="24904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opere materiali</a:t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425570" y="3218510"/>
            <a:ext cx="24904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AZIONI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attività immateriali</a:t>
            </a:r>
            <a:endParaRPr/>
          </a:p>
        </p:txBody>
      </p:sp>
      <p:sp>
        <p:nvSpPr>
          <p:cNvPr id="85" name="Google Shape;85;p3"/>
          <p:cNvSpPr/>
          <p:nvPr/>
        </p:nvSpPr>
        <p:spPr>
          <a:xfrm rot="-6961833">
            <a:off x="1503817" y="3759555"/>
            <a:ext cx="514118" cy="399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 rot="-3210281">
            <a:off x="7144305" y="3804029"/>
            <a:ext cx="514118" cy="399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0" y="2861390"/>
            <a:ext cx="9144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Considerati i tempi lunghi della ricostruzione globale (almeno 5-6 anni),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il programma punta intanto ad un riuso parziale.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Cogliendo le opportunità del Bando Rigenerazione Urbana 2021, in particolare della linea A, </a:t>
            </a: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 risorse per il CRU consentono di sperimentare nel 2023 un programma di uso temporaneo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evitare di lasciare il teatro chiuso e non presidiato per altri anni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4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250" y="1087186"/>
            <a:ext cx="3405517" cy="18151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 rot="5400000">
            <a:off x="4090949" y="3466436"/>
            <a:ext cx="514118" cy="5375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6653" y="346413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448412" y="1110754"/>
            <a:ext cx="8095087" cy="360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25" tIns="33400" rIns="64225" bIns="33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8627"/>
              </a:buClr>
              <a:buSzPts val="3200"/>
              <a:buFont typeface="Times New Roman"/>
              <a:buNone/>
            </a:pPr>
            <a:r>
              <a:rPr lang="it-IT" sz="3200" b="1" i="0" u="none" strike="noStrike" cap="none">
                <a:solidFill>
                  <a:srgbClr val="E98627"/>
                </a:solidFill>
                <a:latin typeface="Hind Medium"/>
                <a:ea typeface="Hind Medium"/>
                <a:cs typeface="Hind Medium"/>
                <a:sym typeface="Hind Medium"/>
              </a:rPr>
              <a:t>OBIETTIVI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D81C4"/>
              </a:buClr>
              <a:buSzPts val="1400"/>
              <a:buFont typeface="Noto Sans Symbols"/>
              <a:buChar char="▪"/>
            </a:pP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riattivare l’interesse della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comunità</a:t>
            </a: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, soprattutto delle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giovani generazioni </a:t>
            </a: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(che a malapena conoscono questo prezioso bene comune), definendo meglio usi e funzioni da insediare in base ai risultati della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sperimentazione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D81C4"/>
              </a:buClr>
              <a:buSzPts val="1400"/>
              <a:buFont typeface="Noto Sans Symbols"/>
              <a:buChar char="▪"/>
            </a:pP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coinvolgere attivamente giovani, attori locali ed associazioni in un’azione di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riuso parziale e temporaneo</a:t>
            </a: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 dello spazio, basata su eventi ed attività vicini al gusto delle nuove generazioni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81C4"/>
              </a:buClr>
              <a:buSzPts val="1400"/>
              <a:buFont typeface="Noto Sans Symbols"/>
              <a:buChar char="▪"/>
            </a:pP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rafforzare il contributo della comunità sulle scelte da effettuare per valorizzare la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vocazione socio-culturale </a:t>
            </a: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del luogo e i futuri investimenti sul “contenitore” teatro, immaginando un uso multifunzionale e flessibile</a:t>
            </a:r>
            <a:endParaRPr sz="14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81C4"/>
              </a:buClr>
              <a:buSzPts val="1400"/>
              <a:buFont typeface="Noto Sans Symbols"/>
              <a:buChar char="▪"/>
            </a:pP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individuare e consolidare </a:t>
            </a:r>
            <a:r>
              <a:rPr lang="it-IT" sz="14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collaborazioni con soggetti pubblici e privati </a:t>
            </a:r>
            <a:r>
              <a:rPr lang="it-IT" sz="14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interessati alla rivitalizzazione dello spazio, al fine di garantire la sostenibilità futura della sua gestione</a:t>
            </a:r>
            <a:endParaRPr sz="14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3704670" y="747092"/>
            <a:ext cx="8066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AZIONI</a:t>
            </a:r>
            <a:endParaRPr sz="14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414292" y="1815614"/>
            <a:ext cx="2642807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attività di ascolto,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sollecitazione e reclutamento 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in continuità con il percorso 2021 NOVITÀ a Teatro, come re-call per attori e partecipanti già coinvolti e come azione tramite cui allargare la platea di partecipanti e riattivare la comunità, così da delineare il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modello di gestione 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dello spazio temporaneo e individuare il soggetto utilizzatore</a:t>
            </a:r>
            <a:endParaRPr sz="13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764" y="1126160"/>
            <a:ext cx="2503961" cy="68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23656" y="1123090"/>
            <a:ext cx="2503961" cy="64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96510" y="1128694"/>
            <a:ext cx="2503961" cy="657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3255416" y="1815816"/>
            <a:ext cx="2572201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per implementare, nell’ottica di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strumenti e competenze 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acquisite, l’empowerment dell’utilizzatore e degli altri interessati, garantendo maggiori capacità di gestire il programma, sono previste attività di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formazione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 sui temi della sostenibilità economica, della strategia comunicativa, dell'impresa culturale e sociale, della valutazione d’impatto</a:t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134670" y="1832403"/>
            <a:ext cx="256580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uno o più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eventi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 per presentare le iniziative di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animazione cultura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le che, in base ai risultati delle azioni A-1 e A-2, verranno realizzate dall’utilizzatore per i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6 mesi </a:t>
            </a: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di durata della convenzione di uso temporaneo.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1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NOTA. A seguito di positiva verifica, la convenzione sottoscritta potrà essere prorogata per altri 18 mesi, compatibilmente con le esigenze di bilancio</a:t>
            </a:r>
            <a:endParaRPr sz="1300" b="0" i="1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366524" y="3257416"/>
            <a:ext cx="8279331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chiaro gradimento verso uno scenario dove il teatro è destinato non solo </a:t>
            </a:r>
            <a:endParaRPr sz="15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 funzione originaria di spazio per spettacoli, bensì a </a:t>
            </a:r>
            <a:r>
              <a:rPr lang="it-IT"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vari usi </a:t>
            </a:r>
            <a:r>
              <a:rPr lang="it-IT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-se necessario- </a:t>
            </a:r>
            <a:endParaRPr sz="15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fra loro indipendenti, insediabili nei tre “blocchi” principali che lo compongono: </a:t>
            </a:r>
            <a:endParaRPr sz="15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l’ingresso/foyer, 2. il corpo/platea centrale, 3. il palcoscenico e i locali sul retro. </a:t>
            </a:r>
            <a:endParaRPr sz="15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448411" y="1672348"/>
            <a:ext cx="8033673" cy="125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25" tIns="33400" rIns="64225" bIns="33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2F2D"/>
              </a:buClr>
              <a:buSzPts val="1600"/>
              <a:buFont typeface="Times New Roman"/>
              <a:buNone/>
            </a:pPr>
            <a:r>
              <a:rPr lang="it-IT" sz="16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Percorso partecipativo 2021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il programma di uso temporaneo è stato definito in base ai risultati del percorso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0246" y="1195665"/>
            <a:ext cx="3761510" cy="47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 rot="5400000">
            <a:off x="3675395" y="2602225"/>
            <a:ext cx="1112292" cy="9621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7715" y="764848"/>
            <a:ext cx="5908875" cy="43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3350532" y="2674405"/>
            <a:ext cx="151490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ingresso/foye</a:t>
            </a:r>
            <a:r>
              <a:rPr lang="it-IT" sz="9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4810859" y="1864637"/>
            <a:ext cx="15149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corpo centrale/platea</a:t>
            </a:r>
            <a:endParaRPr sz="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6014136" y="1109461"/>
            <a:ext cx="15149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palcoscenico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locali retro</a:t>
            </a:r>
            <a:endParaRPr sz="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448412" y="1148364"/>
            <a:ext cx="2902120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Su queste basi è stato individuato il </a:t>
            </a:r>
            <a:r>
              <a:rPr lang="it-IT" sz="15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foyer</a:t>
            </a:r>
            <a:r>
              <a:rPr lang="it-IT" sz="15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 al piano terra, che, messo in sicurezza e reso accessibile in tempi brevi (entro 31/12/2023, rappresenta il primo segno concreto e tangibile che il teatro riapre, che ci si fa spazio gradualmente dentro all’edificio, ospitando realtà e persone interessate a far rivivere il teatro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2524159" y="4248344"/>
            <a:ext cx="16850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ambiente centrale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 piano terra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-2385481">
            <a:off x="3947211" y="4357981"/>
            <a:ext cx="454619" cy="3090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3500284" y="801684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 descr="C:\Users\eubios\Documents\BACKUP_Condivisi\Progetti_in_corso_TIZ\2019_Novi di MO PART Bilancio part\03_Comunicazione\Novi_di_Modena-Stem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412" y="106078"/>
            <a:ext cx="509016" cy="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460" y="370495"/>
            <a:ext cx="2136846" cy="45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37560"/>
          <a:stretch/>
        </p:blipFill>
        <p:spPr>
          <a:xfrm>
            <a:off x="2728170" y="424940"/>
            <a:ext cx="2846964" cy="3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4365" y="795190"/>
            <a:ext cx="5977720" cy="43483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/>
          <p:nvPr/>
        </p:nvSpPr>
        <p:spPr>
          <a:xfrm>
            <a:off x="393822" y="1061525"/>
            <a:ext cx="249268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Per ampliare lo spazio coperto per le attività, all’esterno del teatro viene installata anche una </a:t>
            </a:r>
            <a:r>
              <a:rPr lang="it-IT" sz="1300" b="1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struttura provvisoria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>
                <a:solidFill>
                  <a:srgbClr val="5A2F2D"/>
                </a:solidFill>
                <a:latin typeface="Poppins"/>
                <a:ea typeface="Poppins"/>
                <a:cs typeface="Poppins"/>
                <a:sym typeface="Poppins"/>
              </a:rPr>
              <a:t>(6m x 3m), che, insieme al foyer riaperto, diventa il luogo fulcro del programma, in cui si dà avvio alla sperimentazione d’uso e gestione dello spazio che verrà.</a:t>
            </a:r>
            <a:endParaRPr sz="1300" b="0" i="0" u="none" strike="noStrike" cap="none">
              <a:solidFill>
                <a:srgbClr val="5A2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2092164" y="3703399"/>
            <a:ext cx="10887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struttura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provvisoria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 rot="-1017549">
            <a:off x="3188822" y="3718890"/>
            <a:ext cx="454619" cy="3090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5547838" y="4246665"/>
            <a:ext cx="13949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facciata teatro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 rot="-6592322">
            <a:off x="5347824" y="3935454"/>
            <a:ext cx="454619" cy="3090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98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3500284" y="801684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Presentazione su schermo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Poppins</vt:lpstr>
      <vt:lpstr>Noto Sans Symbols</vt:lpstr>
      <vt:lpstr>Hind</vt:lpstr>
      <vt:lpstr>Hind Medium</vt:lpstr>
      <vt:lpstr>Times New Roman</vt:lpstr>
      <vt:lpstr>Simple Light</vt:lpstr>
      <vt:lpstr>Presentazione standard di PowerPoint</vt:lpstr>
      <vt:lpstr>SCALETTA  18:30 Accoglienza e introduzione  18:40 Giro di presentazioni  18:50 Presentazione del programma  19:00 Confronto e interventi dei/delle partecipanti  19:15 Proposte altri attori da coinvolgere  19:30 Conclusioni e 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PC</cp:lastModifiedBy>
  <cp:revision>1</cp:revision>
  <dcterms:modified xsi:type="dcterms:W3CDTF">2023-04-04T14:41:08Z</dcterms:modified>
</cp:coreProperties>
</file>